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64" r:id="rId4"/>
    <p:sldId id="260" r:id="rId5"/>
    <p:sldId id="263" r:id="rId6"/>
    <p:sldId id="267" r:id="rId7"/>
    <p:sldId id="290" r:id="rId8"/>
    <p:sldId id="272" r:id="rId9"/>
    <p:sldId id="270" r:id="rId10"/>
    <p:sldId id="262" r:id="rId11"/>
    <p:sldId id="279" r:id="rId12"/>
    <p:sldId id="286" r:id="rId13"/>
    <p:sldId id="287" r:id="rId14"/>
    <p:sldId id="261" r:id="rId15"/>
    <p:sldId id="289" r:id="rId16"/>
    <p:sldId id="258" r:id="rId17"/>
    <p:sldId id="274" r:id="rId18"/>
    <p:sldId id="303" r:id="rId19"/>
    <p:sldId id="300" r:id="rId20"/>
    <p:sldId id="301" r:id="rId21"/>
    <p:sldId id="304" r:id="rId22"/>
    <p:sldId id="302" r:id="rId23"/>
    <p:sldId id="285" r:id="rId24"/>
    <p:sldId id="284" r:id="rId25"/>
    <p:sldId id="256" r:id="rId26"/>
    <p:sldId id="276" r:id="rId27"/>
    <p:sldId id="259" r:id="rId28"/>
    <p:sldId id="275" r:id="rId29"/>
    <p:sldId id="277" r:id="rId30"/>
    <p:sldId id="291" r:id="rId31"/>
    <p:sldId id="298" r:id="rId32"/>
    <p:sldId id="269" r:id="rId33"/>
    <p:sldId id="297" r:id="rId34"/>
    <p:sldId id="299" r:id="rId35"/>
    <p:sldId id="296" r:id="rId36"/>
    <p:sldId id="280" r:id="rId37"/>
    <p:sldId id="28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B904-78EA-4326-A771-8BF173EC635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7883-A7DE-4092-AB6B-2A997C2A2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4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B904-78EA-4326-A771-8BF173EC635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7883-A7DE-4092-AB6B-2A997C2A2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1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B904-78EA-4326-A771-8BF173EC635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7883-A7DE-4092-AB6B-2A997C2A2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B904-78EA-4326-A771-8BF173EC635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7883-A7DE-4092-AB6B-2A997C2A2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B904-78EA-4326-A771-8BF173EC635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7883-A7DE-4092-AB6B-2A997C2A2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B904-78EA-4326-A771-8BF173EC635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7883-A7DE-4092-AB6B-2A997C2A2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1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B904-78EA-4326-A771-8BF173EC635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7883-A7DE-4092-AB6B-2A997C2A2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6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B904-78EA-4326-A771-8BF173EC635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7883-A7DE-4092-AB6B-2A997C2A2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B904-78EA-4326-A771-8BF173EC635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7883-A7DE-4092-AB6B-2A997C2A2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B904-78EA-4326-A771-8BF173EC635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7883-A7DE-4092-AB6B-2A997C2A2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7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B904-78EA-4326-A771-8BF173EC635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7883-A7DE-4092-AB6B-2A997C2A2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1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7B904-78EA-4326-A771-8BF173EC635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A7883-A7DE-4092-AB6B-2A997C2A2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3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lambda/pricing/" TargetMode="External"/><Relationship Id="rId2" Type="http://schemas.openxmlformats.org/officeDocument/2006/relationships/hyperlink" Target="https://azure.microsoft.com/en-us/pricing/details/function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dynamodb/pricing/" TargetMode="External"/><Relationship Id="rId2" Type="http://schemas.openxmlformats.org/officeDocument/2006/relationships/hyperlink" Target="https://azure.microsoft.com/en-us/pricing/details/cosmos-db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ws.amazon.com/accoun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developer.amazon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net/download/windows" TargetMode="External"/><Relationship Id="rId2" Type="http://schemas.openxmlformats.org/officeDocument/2006/relationships/hyperlink" Target="https://www.visualstudio.com/v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hyperlink" Target="https://aws.amazon.com/visualstudio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visualstudio.com/vs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tekslate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wslabs/aws-sam-loca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zure/azure-functions/" TargetMode="External"/><Relationship Id="rId2" Type="http://schemas.openxmlformats.org/officeDocument/2006/relationships/hyperlink" Target="https://aws.amazon.com/documentation/aws-toolkit-visual-stud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ptimumclick@gmail.com" TargetMode="External"/><Relationship Id="rId5" Type="http://schemas.openxmlformats.org/officeDocument/2006/relationships/hyperlink" Target="http://www.hectorv.com/" TargetMode="External"/><Relationship Id="rId4" Type="http://schemas.openxmlformats.org/officeDocument/2006/relationships/hyperlink" Target="https://docs.microsoft.com/en-us/azure/azure-functions/functions-referenc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9095" y="68844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Building Scalable </a:t>
            </a:r>
            <a:r>
              <a:rPr lang="en-US" b="1" dirty="0" err="1"/>
              <a:t>Serverless</a:t>
            </a:r>
            <a:r>
              <a:rPr lang="en-US" b="1" dirty="0"/>
              <a:t> Apps in the Cloud: AWS or Azure ?</a:t>
            </a:r>
            <a:br>
              <a:rPr lang="en-US" b="1" dirty="0"/>
            </a:br>
            <a:endParaRPr lang="en-US" dirty="0"/>
          </a:p>
        </p:txBody>
      </p:sp>
      <p:pic>
        <p:nvPicPr>
          <p:cNvPr id="1026" name="Picture 2" descr="Image result for source code control azure vs a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888" y="3165818"/>
            <a:ext cx="4572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2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5E158-179C-4A07-99CF-72DB05DE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99"/>
            <a:ext cx="9189039" cy="445579"/>
          </a:xfrm>
        </p:spPr>
        <p:txBody>
          <a:bodyPr>
            <a:normAutofit fontScale="90000"/>
          </a:bodyPr>
          <a:lstStyle/>
          <a:p>
            <a:r>
              <a:rPr lang="en-US" dirty="0"/>
              <a:t>AWS vs Azure Function Price Comparison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3C4907F-8745-4489-BAFF-B601D8698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995528"/>
              </p:ext>
            </p:extLst>
          </p:nvPr>
        </p:nvGraphicFramePr>
        <p:xfrm>
          <a:off x="838200" y="1096738"/>
          <a:ext cx="9321799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295">
                  <a:extLst>
                    <a:ext uri="{9D8B030D-6E8A-4147-A177-3AD203B41FA5}">
                      <a16:colId xmlns:a16="http://schemas.microsoft.com/office/drawing/2014/main" xmlns="" val="1435468395"/>
                    </a:ext>
                  </a:extLst>
                </a:gridCol>
                <a:gridCol w="3883843">
                  <a:extLst>
                    <a:ext uri="{9D8B030D-6E8A-4147-A177-3AD203B41FA5}">
                      <a16:colId xmlns:a16="http://schemas.microsoft.com/office/drawing/2014/main" xmlns="" val="3488450493"/>
                    </a:ext>
                  </a:extLst>
                </a:gridCol>
                <a:gridCol w="4343661">
                  <a:extLst>
                    <a:ext uri="{9D8B030D-6E8A-4147-A177-3AD203B41FA5}">
                      <a16:colId xmlns:a16="http://schemas.microsoft.com/office/drawing/2014/main" xmlns="" val="1670511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AWS Lambda</a:t>
                      </a:r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Azure Functions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433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Tier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1,000,000 free requests per month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 to 3.2 million seconds of compute time per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million executions per month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400,000 GB-s per of Execution Time per month.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3648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cap="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$0.00001667 FOR EVERY GB-SECOND </a:t>
                      </a:r>
                    </a:p>
                    <a:p>
                      <a:r>
                        <a:rPr lang="en-US" sz="1800" b="0" i="0" kern="1200" cap="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$0.20 PER 1M REQUESTS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Execution Time: $0.000016/GB-s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Executions: $0.20 per million executions.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5313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42252E-C70D-4147-AE6E-2BBAE9583D83}"/>
              </a:ext>
            </a:extLst>
          </p:cNvPr>
          <p:cNvSpPr txBox="1"/>
          <p:nvPr/>
        </p:nvSpPr>
        <p:spPr>
          <a:xfrm>
            <a:off x="838200" y="3695307"/>
            <a:ext cx="9189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https://azure.microsoft.com/en-us/pricing/details/functions/</a:t>
            </a:r>
            <a:endParaRPr lang="en-US" dirty="0"/>
          </a:p>
          <a:p>
            <a:r>
              <a:rPr lang="en-US" dirty="0">
                <a:hlinkClick r:id="rId3"/>
              </a:rPr>
              <a:t>https://aws.amazon.com/lambda/pricing/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77767" y="3289383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Prices as of Jan 2018</a:t>
            </a:r>
          </a:p>
        </p:txBody>
      </p:sp>
    </p:spTree>
    <p:extLst>
      <p:ext uri="{BB962C8B-B14F-4D97-AF65-F5344CB8AC3E}">
        <p14:creationId xmlns:p14="http://schemas.microsoft.com/office/powerpoint/2010/main" val="33665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0" y="564628"/>
            <a:ext cx="6076950" cy="4562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56" y="3367037"/>
            <a:ext cx="5467179" cy="3075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956" y="632370"/>
            <a:ext cx="5501949" cy="2543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513956" y="564628"/>
            <a:ext cx="227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Azure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DocumentDB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210" y="5365564"/>
            <a:ext cx="5858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 </a:t>
            </a:r>
            <a:r>
              <a:rPr lang="en-US" b="1" dirty="0"/>
              <a:t>NoSQL</a:t>
            </a:r>
            <a:r>
              <a:rPr lang="en-US" dirty="0"/>
              <a:t> (originally referring to "non </a:t>
            </a:r>
            <a:r>
              <a:rPr lang="en-US" b="1" dirty="0"/>
              <a:t>SQL</a:t>
            </a:r>
            <a:r>
              <a:rPr lang="en-US" dirty="0"/>
              <a:t>" or "non relational") </a:t>
            </a:r>
            <a:r>
              <a:rPr lang="en-US" b="1" dirty="0"/>
              <a:t>database</a:t>
            </a:r>
            <a:r>
              <a:rPr lang="en-US" dirty="0"/>
              <a:t> provides a mechanism for storage and retrieval of data that is modeled in means other than the tabular relations used in relational </a:t>
            </a:r>
            <a:r>
              <a:rPr lang="en-US" b="1" dirty="0"/>
              <a:t>databases</a:t>
            </a:r>
            <a:r>
              <a:rPr lang="en-US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4602" y="2199534"/>
            <a:ext cx="1357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Cassandra</a:t>
            </a:r>
          </a:p>
          <a:p>
            <a:r>
              <a:rPr lang="en-US" sz="1200" dirty="0" err="1"/>
              <a:t>HBase</a:t>
            </a:r>
            <a:endParaRPr lang="en-US" sz="1200" dirty="0"/>
          </a:p>
          <a:p>
            <a:r>
              <a:rPr lang="en-US" sz="1200" dirty="0"/>
              <a:t>Redshift</a:t>
            </a:r>
          </a:p>
          <a:p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2085168" y="3803484"/>
            <a:ext cx="1712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Neo4j</a:t>
            </a:r>
          </a:p>
          <a:p>
            <a:r>
              <a:rPr lang="en-US" sz="1200" dirty="0"/>
              <a:t>Amazon </a:t>
            </a:r>
            <a:r>
              <a:rPr lang="en-US" sz="1200" dirty="0" smtClean="0"/>
              <a:t>Neptune</a:t>
            </a:r>
          </a:p>
          <a:p>
            <a:r>
              <a:rPr lang="en-US" sz="1200" dirty="0" err="1"/>
              <a:t>JanusGraph</a:t>
            </a:r>
            <a:r>
              <a:rPr lang="en-US" sz="1200" dirty="0"/>
              <a:t>/Titan</a:t>
            </a:r>
          </a:p>
          <a:p>
            <a:r>
              <a:rPr lang="en-US" sz="1200" dirty="0" err="1"/>
              <a:t>OrientDB</a:t>
            </a:r>
            <a:r>
              <a:rPr lang="en-US" sz="1200" dirty="0"/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5168" y="2153367"/>
            <a:ext cx="96808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r>
              <a:rPr lang="en-US" sz="1200" dirty="0" err="1" smtClean="0"/>
              <a:t>DynamoDB</a:t>
            </a:r>
            <a:endParaRPr lang="en-US" sz="1200" dirty="0" smtClean="0"/>
          </a:p>
          <a:p>
            <a:r>
              <a:rPr lang="en-US" sz="1200" dirty="0"/>
              <a:t>Azure Tables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04602" y="3801818"/>
            <a:ext cx="10152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DocumentDB</a:t>
            </a:r>
            <a:endParaRPr lang="en-US" sz="1200" dirty="0" smtClean="0"/>
          </a:p>
          <a:p>
            <a:r>
              <a:rPr lang="en-US" sz="1200" dirty="0" err="1" smtClean="0"/>
              <a:t>DynamoDB</a:t>
            </a:r>
            <a:endParaRPr lang="en-US" sz="1200" dirty="0" smtClean="0"/>
          </a:p>
          <a:p>
            <a:r>
              <a:rPr lang="en-US" sz="1200" dirty="0" smtClean="0"/>
              <a:t>MongoDB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882172" y="70340"/>
            <a:ext cx="436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NoSQL Databases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372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13" y="1729946"/>
            <a:ext cx="4789941" cy="724667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DynamoDB</a:t>
            </a:r>
            <a:r>
              <a:rPr lang="en-US" sz="2800" b="1" dirty="0" smtClean="0"/>
              <a:t> </a:t>
            </a:r>
            <a:r>
              <a:rPr lang="en-US" sz="2800" b="1" dirty="0"/>
              <a:t>Tables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9" y="2373189"/>
            <a:ext cx="4962574" cy="3017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561" y="5728808"/>
            <a:ext cx="4862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primary </a:t>
            </a:r>
            <a:r>
              <a:rPr lang="en-US" b="1" dirty="0"/>
              <a:t>key</a:t>
            </a:r>
            <a:r>
              <a:rPr lang="en-US" dirty="0"/>
              <a:t> uniquely identifies each item in a table. The primary </a:t>
            </a:r>
            <a:r>
              <a:rPr lang="en-US" b="1" dirty="0"/>
              <a:t>key</a:t>
            </a:r>
            <a:r>
              <a:rPr lang="en-US" dirty="0"/>
              <a:t> can be simple (partition </a:t>
            </a:r>
            <a:r>
              <a:rPr lang="en-US" b="1" dirty="0"/>
              <a:t>key</a:t>
            </a:r>
            <a:r>
              <a:rPr lang="en-US" dirty="0"/>
              <a:t>) or composite (partition </a:t>
            </a:r>
            <a:r>
              <a:rPr lang="en-US" b="1" dirty="0"/>
              <a:t>key</a:t>
            </a:r>
            <a:r>
              <a:rPr lang="en-US" dirty="0"/>
              <a:t> and </a:t>
            </a:r>
            <a:r>
              <a:rPr lang="en-US" b="1" dirty="0"/>
              <a:t>sort key</a:t>
            </a:r>
            <a:r>
              <a:rPr lang="en-US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917" y="555115"/>
            <a:ext cx="4724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Amazon </a:t>
            </a:r>
            <a:r>
              <a:rPr lang="en-US" dirty="0" err="1"/>
              <a:t>DynamoDB</a:t>
            </a:r>
            <a:r>
              <a:rPr lang="en-US" dirty="0"/>
              <a:t> is a fully managed proprietary NoSQL database service that is offered by Amazon.com </a:t>
            </a:r>
            <a:r>
              <a:rPr lang="en-US" dirty="0" smtClean="0"/>
              <a:t>since 2012.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86633" y="214742"/>
            <a:ext cx="5702643" cy="400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DocumentDB</a:t>
            </a:r>
            <a:endParaRPr lang="en-US" b="1" dirty="0"/>
          </a:p>
        </p:txBody>
      </p:sp>
      <p:pic>
        <p:nvPicPr>
          <p:cNvPr id="8" name="Picture 6" descr="Image result for documentDB id attrib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633" y="2778082"/>
            <a:ext cx="44291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86633" y="61548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Roboto"/>
              </a:rPr>
              <a:t>Azure Cosmos DB is Microsoft’s proprietary globally-distributed, multi-model database service "for managing data at planet-scale" launched in May 2017. It builds upon and extends the earlier Azure </a:t>
            </a:r>
            <a:r>
              <a:rPr lang="en-US" dirty="0" err="1">
                <a:solidFill>
                  <a:srgbClr val="222222"/>
                </a:solidFill>
                <a:latin typeface="Roboto"/>
              </a:rPr>
              <a:t>DocumentDB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, which was released in 2014.</a:t>
            </a:r>
            <a:endParaRPr lang="en-US" dirty="0"/>
          </a:p>
        </p:txBody>
      </p:sp>
      <p:pic>
        <p:nvPicPr>
          <p:cNvPr id="10" name="Picture 2" descr="Image result for document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65" y="3784128"/>
            <a:ext cx="59721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34917" y="193162"/>
            <a:ext cx="4789941" cy="361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DynamoDB</a:t>
            </a:r>
            <a:endParaRPr lang="en-US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86633" y="2092817"/>
            <a:ext cx="5702643" cy="51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/>
              <a:t>DocumentDB</a:t>
            </a:r>
            <a:r>
              <a:rPr lang="en-US" sz="2800" b="1" dirty="0" smtClean="0"/>
              <a:t> Collections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269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and concepts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067920"/>
              </p:ext>
            </p:extLst>
          </p:nvPr>
        </p:nvGraphicFramePr>
        <p:xfrm>
          <a:off x="1692965" y="1609351"/>
          <a:ext cx="812800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Generic terminology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DynamoDB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Azure Cosmos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 Schema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Document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Attribute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Attribute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Primary 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 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 (&amp; range)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Partition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Global Secondary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Array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1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5E158-179C-4A07-99CF-72DB05DE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68" y="284026"/>
            <a:ext cx="10841610" cy="9426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AWS and Azure NoSQL database price Comparison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3C4907F-8745-4489-BAFF-B601D8698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798605"/>
              </p:ext>
            </p:extLst>
          </p:nvPr>
        </p:nvGraphicFramePr>
        <p:xfrm>
          <a:off x="828774" y="1484355"/>
          <a:ext cx="9321799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295">
                  <a:extLst>
                    <a:ext uri="{9D8B030D-6E8A-4147-A177-3AD203B41FA5}">
                      <a16:colId xmlns:a16="http://schemas.microsoft.com/office/drawing/2014/main" xmlns="" val="1435468395"/>
                    </a:ext>
                  </a:extLst>
                </a:gridCol>
                <a:gridCol w="3883843">
                  <a:extLst>
                    <a:ext uri="{9D8B030D-6E8A-4147-A177-3AD203B41FA5}">
                      <a16:colId xmlns:a16="http://schemas.microsoft.com/office/drawing/2014/main" xmlns="" val="3488450493"/>
                    </a:ext>
                  </a:extLst>
                </a:gridCol>
                <a:gridCol w="4343661">
                  <a:extLst>
                    <a:ext uri="{9D8B030D-6E8A-4147-A177-3AD203B41FA5}">
                      <a16:colId xmlns:a16="http://schemas.microsoft.com/office/drawing/2014/main" xmlns="" val="1670511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Amazon DynamoDB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Azure Cosmos DB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433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Tier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GB of Storage, 25 Units of Read Capacity and 25 Units of Write Capacity – enough to handle up to 200M requests per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Free for 12 months.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3648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Provisioned Throughput (200M Writes) $0.47/month 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Provisioned Throughput (5.2M Read)  $0.09/month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Reserved Request Units (RU)/second (400 RUs minimum) $0.008/hour =&gt; $5.86/month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5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Storage (per GB)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$0.25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$0.25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41929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FBDAA2-E6C9-42D2-898F-C41A185B85DC}"/>
              </a:ext>
            </a:extLst>
          </p:cNvPr>
          <p:cNvSpPr txBox="1"/>
          <p:nvPr/>
        </p:nvSpPr>
        <p:spPr>
          <a:xfrm>
            <a:off x="901491" y="5270603"/>
            <a:ext cx="9521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https://azure.microsoft.com/en-us/pricing/details/cosmos-db/</a:t>
            </a:r>
            <a:endParaRPr lang="en-US" dirty="0"/>
          </a:p>
          <a:p>
            <a:r>
              <a:rPr lang="en-US" dirty="0">
                <a:hlinkClick r:id="rId3"/>
              </a:rPr>
              <a:t>https://aws.amazon.com/dynamodb/pricing/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79786" y="5147035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Prices as of Jan 2018</a:t>
            </a:r>
          </a:p>
        </p:txBody>
      </p:sp>
    </p:spTree>
    <p:extLst>
      <p:ext uri="{BB962C8B-B14F-4D97-AF65-F5344CB8AC3E}">
        <p14:creationId xmlns:p14="http://schemas.microsoft.com/office/powerpoint/2010/main" val="30956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 err="1"/>
              <a:t>Serverless</a:t>
            </a:r>
            <a:r>
              <a:rPr lang="en-US" dirty="0"/>
              <a:t> </a:t>
            </a:r>
            <a:r>
              <a:rPr lang="en-US" dirty="0" smtClean="0"/>
              <a:t>Architecture</a:t>
            </a:r>
          </a:p>
          <a:p>
            <a:pPr marL="342900" indent="-342900"/>
            <a:r>
              <a:rPr lang="en-US" dirty="0" smtClean="0"/>
              <a:t>Use cases</a:t>
            </a:r>
            <a:endParaRPr lang="en-US" dirty="0"/>
          </a:p>
          <a:p>
            <a:pPr marL="342900" indent="-342900"/>
            <a:r>
              <a:rPr lang="en-US" dirty="0" err="1" smtClean="0"/>
              <a:t>Serverless</a:t>
            </a:r>
            <a:r>
              <a:rPr lang="en-US" dirty="0" smtClean="0"/>
              <a:t> Functions: AWS Lambda and Azure Functions </a:t>
            </a:r>
            <a:endParaRPr lang="en-US" dirty="0"/>
          </a:p>
          <a:p>
            <a:pPr marL="342900" indent="-342900"/>
            <a:r>
              <a:rPr lang="en-US" dirty="0"/>
              <a:t>No SQL </a:t>
            </a:r>
            <a:r>
              <a:rPr lang="en-US" dirty="0" smtClean="0"/>
              <a:t>databases: AWS </a:t>
            </a:r>
            <a:r>
              <a:rPr lang="en-US" dirty="0" err="1" smtClean="0"/>
              <a:t>DynamoDB</a:t>
            </a:r>
            <a:r>
              <a:rPr lang="en-US" dirty="0" smtClean="0"/>
              <a:t> and Azure Document DB.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076" y="365125"/>
            <a:ext cx="10843054" cy="885504"/>
          </a:xfrm>
        </p:spPr>
        <p:txBody>
          <a:bodyPr/>
          <a:lstStyle/>
          <a:p>
            <a:r>
              <a:rPr lang="en-US" dirty="0"/>
              <a:t>Alexa Skill with AWS and Azure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802" y="2189380"/>
            <a:ext cx="2091234" cy="1485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902" y="2112265"/>
            <a:ext cx="678651" cy="678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381" y="2354769"/>
            <a:ext cx="2020360" cy="1212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1350FE-B351-4611-8383-42B04AB38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98" y="2830435"/>
            <a:ext cx="2341545" cy="1933136"/>
          </a:xfrm>
          <a:prstGeom prst="rect">
            <a:avLst/>
          </a:prstGeom>
        </p:spPr>
      </p:pic>
      <p:sp>
        <p:nvSpPr>
          <p:cNvPr id="5" name="Arrow: Left-Right 4">
            <a:extLst>
              <a:ext uri="{FF2B5EF4-FFF2-40B4-BE49-F238E27FC236}">
                <a16:creationId xmlns:a16="http://schemas.microsoft.com/office/drawing/2014/main" xmlns="" id="{3A952CBF-F122-4384-A43A-C7315C6C71C7}"/>
              </a:ext>
            </a:extLst>
          </p:cNvPr>
          <p:cNvSpPr/>
          <p:nvPr/>
        </p:nvSpPr>
        <p:spPr>
          <a:xfrm>
            <a:off x="2491181" y="3653685"/>
            <a:ext cx="795697" cy="2828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xmlns="" id="{D3867FC1-D802-4667-8139-B60980DE26A7}"/>
              </a:ext>
            </a:extLst>
          </p:cNvPr>
          <p:cNvSpPr/>
          <p:nvPr/>
        </p:nvSpPr>
        <p:spPr>
          <a:xfrm>
            <a:off x="8577684" y="2790917"/>
            <a:ext cx="795697" cy="2828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-Right 4">
            <a:extLst>
              <a:ext uri="{FF2B5EF4-FFF2-40B4-BE49-F238E27FC236}">
                <a16:creationId xmlns:a16="http://schemas.microsoft.com/office/drawing/2014/main" xmlns="" id="{3A952CBF-F122-4384-A43A-C7315C6C71C7}"/>
              </a:ext>
            </a:extLst>
          </p:cNvPr>
          <p:cNvSpPr/>
          <p:nvPr/>
        </p:nvSpPr>
        <p:spPr>
          <a:xfrm rot="19999998">
            <a:off x="4629166" y="3089588"/>
            <a:ext cx="1787828" cy="3214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BBF6E53-912C-4F9A-BBE1-CC45DA56A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963" y="3964784"/>
            <a:ext cx="1550908" cy="16214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FA4D4FD-AC65-4DE4-867F-035DEE6C62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3329" y="4013694"/>
            <a:ext cx="1580968" cy="1467535"/>
          </a:xfrm>
          <a:prstGeom prst="rect">
            <a:avLst/>
          </a:prstGeom>
        </p:spPr>
      </p:pic>
      <p:sp>
        <p:nvSpPr>
          <p:cNvPr id="14" name="Arrow: Left-Right 13">
            <a:extLst>
              <a:ext uri="{FF2B5EF4-FFF2-40B4-BE49-F238E27FC236}">
                <a16:creationId xmlns:a16="http://schemas.microsoft.com/office/drawing/2014/main" xmlns="" id="{CF7B8B59-EF00-4795-960B-CAF1F87991A7}"/>
              </a:ext>
            </a:extLst>
          </p:cNvPr>
          <p:cNvSpPr/>
          <p:nvPr/>
        </p:nvSpPr>
        <p:spPr>
          <a:xfrm>
            <a:off x="8368505" y="4742356"/>
            <a:ext cx="795697" cy="2828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-Right 4">
            <a:extLst>
              <a:ext uri="{FF2B5EF4-FFF2-40B4-BE49-F238E27FC236}">
                <a16:creationId xmlns:a16="http://schemas.microsoft.com/office/drawing/2014/main" xmlns="" id="{29359910-E293-4835-8232-41CAF639A90E}"/>
              </a:ext>
            </a:extLst>
          </p:cNvPr>
          <p:cNvSpPr/>
          <p:nvPr/>
        </p:nvSpPr>
        <p:spPr>
          <a:xfrm rot="1391311">
            <a:off x="4639102" y="4311738"/>
            <a:ext cx="1825544" cy="30838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20A54C-FCE6-4F5D-A758-2F0DEF21C2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8489" y="3295024"/>
            <a:ext cx="962025" cy="1000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67F1A7A-E9C3-4FB7-A02E-D5A5A003A9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7270" y="5980734"/>
            <a:ext cx="1114425" cy="438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C6B6A9C-ED3E-4616-881F-D17345DA3E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0849" y="6071222"/>
            <a:ext cx="476250" cy="257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7F16FEA-1EF6-4D0D-A5BC-B29C8E2532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88489" y="5969432"/>
            <a:ext cx="1152525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F61E2C0-6891-46AA-BC6E-7C7D108EEC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3749" y="6071222"/>
            <a:ext cx="476250" cy="2571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85670F2-17B4-4990-B971-FA1D9F47A2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54096" y="5988482"/>
            <a:ext cx="1152525" cy="438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3C05955-DABF-43A6-A665-F5982E075A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7029" y="6078969"/>
            <a:ext cx="476250" cy="2571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84B2137-A606-47E0-A6D6-A48B2F75A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93263" y="5999784"/>
            <a:ext cx="1181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9FFF48-ABB1-499C-9742-04562F8D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767170-945C-4AF9-A3BF-33ECF36C2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 up for an AWS Account (Free, requires credit card):</a:t>
            </a:r>
          </a:p>
          <a:p>
            <a:pPr marL="457200" lvl="1" indent="0">
              <a:buNone/>
            </a:pPr>
            <a:endParaRPr lang="en-US" dirty="0">
              <a:hlinkClick r:id="rId2"/>
            </a:endParaRP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https://aws.amazon.com/account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Alexa Skill with AWS </a:t>
            </a:r>
            <a:r>
              <a:rPr lang="en-US" dirty="0" smtClean="0"/>
              <a:t>lambda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Create a lambda function in AWS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715C29-694A-48DD-86BF-A0678A7C2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</a:t>
            </a:r>
            <a:r>
              <a:rPr lang="en-US" dirty="0" smtClean="0"/>
              <a:t>Alexa Service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D685A4-1561-47F4-B874-897CB1E0E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6" y="1490205"/>
            <a:ext cx="10407977" cy="1325564"/>
          </a:xfrm>
        </p:spPr>
        <p:txBody>
          <a:bodyPr/>
          <a:lstStyle/>
          <a:p>
            <a:r>
              <a:rPr lang="en-US" dirty="0"/>
              <a:t>Sign up for an Amazon Developer Account (Free):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https://developer.amazon.com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alexa architecture slots">
            <a:extLst>
              <a:ext uri="{FF2B5EF4-FFF2-40B4-BE49-F238E27FC236}">
                <a16:creationId xmlns:a16="http://schemas.microsoft.com/office/drawing/2014/main" xmlns="" id="{92A16716-DE97-4C68-BEA7-D77A279C2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54" y="2384983"/>
            <a:ext cx="7672840" cy="431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3771" y="1082351"/>
            <a:ext cx="107768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Hector Villafuerte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Business Intelligence Architect at Starwood Property Trust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Microsoft Certified Technology Specialist, SQL, Dynamics CRM - MCTS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Works with SQL Server, Excel, Power BI, SSIS, SSAS, SSRS, SharePoint, Dynamics CRM and Azure PAAS.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Microsoft Certified Professional Developer – MCPD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Full-stack .NET Developer and Web Applications Architect.</a:t>
            </a:r>
          </a:p>
          <a:p>
            <a:pPr lvl="1"/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Reach me at: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Twitter - @</a:t>
            </a:r>
            <a:r>
              <a:rPr lang="en-US" dirty="0" err="1"/>
              <a:t>optimumclick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http://www.hectorv.com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optimumclick@gmail.com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272F37-8C45-4178-8D7F-1C096DFEC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65780"/>
            <a:ext cx="62484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r>
              <a:rPr lang="en-US" dirty="0"/>
              <a:t>: Alexa Skill with AWS </a:t>
            </a:r>
            <a:r>
              <a:rPr lang="en-US" dirty="0" smtClean="0"/>
              <a:t>lambda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Alexa Skill with </a:t>
            </a:r>
            <a:r>
              <a:rPr lang="en-US" dirty="0" smtClean="0"/>
              <a:t>AWS lambda and </a:t>
            </a:r>
            <a:r>
              <a:rPr lang="en-US" dirty="0" err="1" smtClean="0"/>
              <a:t>DynamoDB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802" y="2189380"/>
            <a:ext cx="2091234" cy="1485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902" y="2112265"/>
            <a:ext cx="678651" cy="678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381" y="2354769"/>
            <a:ext cx="2020360" cy="1212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1350FE-B351-4611-8383-42B04AB38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65" y="1985328"/>
            <a:ext cx="2341545" cy="1933136"/>
          </a:xfrm>
          <a:prstGeom prst="rect">
            <a:avLst/>
          </a:prstGeom>
        </p:spPr>
      </p:pic>
      <p:sp>
        <p:nvSpPr>
          <p:cNvPr id="5" name="Arrow: Left-Right 4">
            <a:extLst>
              <a:ext uri="{FF2B5EF4-FFF2-40B4-BE49-F238E27FC236}">
                <a16:creationId xmlns:a16="http://schemas.microsoft.com/office/drawing/2014/main" xmlns="" id="{3A952CBF-F122-4384-A43A-C7315C6C71C7}"/>
              </a:ext>
            </a:extLst>
          </p:cNvPr>
          <p:cNvSpPr/>
          <p:nvPr/>
        </p:nvSpPr>
        <p:spPr>
          <a:xfrm>
            <a:off x="2994248" y="2808578"/>
            <a:ext cx="795697" cy="2828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xmlns="" id="{D3867FC1-D802-4667-8139-B60980DE26A7}"/>
              </a:ext>
            </a:extLst>
          </p:cNvPr>
          <p:cNvSpPr/>
          <p:nvPr/>
        </p:nvSpPr>
        <p:spPr>
          <a:xfrm>
            <a:off x="8577684" y="2790917"/>
            <a:ext cx="795697" cy="2828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1759" y="2062254"/>
            <a:ext cx="1809750" cy="1457325"/>
          </a:xfrm>
          <a:prstGeom prst="rect">
            <a:avLst/>
          </a:prstGeom>
        </p:spPr>
      </p:pic>
      <p:sp>
        <p:nvSpPr>
          <p:cNvPr id="11" name="Arrow: Left-Right 4">
            <a:extLst>
              <a:ext uri="{FF2B5EF4-FFF2-40B4-BE49-F238E27FC236}">
                <a16:creationId xmlns:a16="http://schemas.microsoft.com/office/drawing/2014/main" xmlns="" id="{3A952CBF-F122-4384-A43A-C7315C6C71C7}"/>
              </a:ext>
            </a:extLst>
          </p:cNvPr>
          <p:cNvSpPr/>
          <p:nvPr/>
        </p:nvSpPr>
        <p:spPr>
          <a:xfrm>
            <a:off x="5575025" y="2824046"/>
            <a:ext cx="795697" cy="2828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80" y="457201"/>
            <a:ext cx="9699127" cy="37322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1180" y="4450702"/>
            <a:ext cx="6904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Credential to access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Roles that can be assumed by applications and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Policies that can define minimal permissions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1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loudformation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60" y="1262152"/>
            <a:ext cx="8139338" cy="36933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2734" y="615820"/>
            <a:ext cx="4402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AWS: </a:t>
            </a:r>
            <a:r>
              <a:rPr lang="en-US" sz="3600" b="1" dirty="0" err="1"/>
              <a:t>CloudFormation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8760" y="5113176"/>
            <a:ext cx="6917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Declare AWS architecture in template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Templates can be parameterized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Allows creating and deleting AWS architecture as a unit.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Instantiated template is called a Stack</a:t>
            </a:r>
          </a:p>
        </p:txBody>
      </p:sp>
    </p:spTree>
    <p:extLst>
      <p:ext uri="{BB962C8B-B14F-4D97-AF65-F5344CB8AC3E}">
        <p14:creationId xmlns:p14="http://schemas.microsoft.com/office/powerpoint/2010/main" val="970067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0468" y="3651155"/>
            <a:ext cx="94863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Visual Studio 2017</a:t>
            </a:r>
          </a:p>
          <a:p>
            <a:pPr lvl="1"/>
            <a:r>
              <a:rPr lang="en-US" dirty="0"/>
              <a:t>	</a:t>
            </a:r>
            <a:r>
              <a:rPr lang="en-US" dirty="0">
                <a:hlinkClick r:id="rId2"/>
              </a:rPr>
              <a:t>https://www.visualstudio.com/vs/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 Core 2.1.3 SDK</a:t>
            </a:r>
          </a:p>
          <a:p>
            <a:pPr lvl="1"/>
            <a:r>
              <a:rPr lang="en-US" dirty="0"/>
              <a:t>	</a:t>
            </a:r>
            <a:r>
              <a:rPr lang="en-US" dirty="0">
                <a:hlinkClick r:id="rId3"/>
              </a:rPr>
              <a:t>https://www.microsoft.com/net/download/windows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AWS Toolkit for Visual Studio 2017 - Released on June 2017</a:t>
            </a:r>
          </a:p>
          <a:p>
            <a:r>
              <a:rPr lang="en-US" dirty="0"/>
              <a:t>	Added Support to .NET Core 2.0 on latest version</a:t>
            </a:r>
          </a:p>
          <a:p>
            <a:pPr lvl="2"/>
            <a:r>
              <a:rPr lang="en-US" dirty="0">
                <a:hlinkClick r:id="rId4"/>
              </a:rPr>
              <a:t>https://aws.amazon.com/visualstudio/</a:t>
            </a:r>
            <a:r>
              <a:rPr lang="en-US" dirty="0"/>
              <a:t> or use Visual Studio Gallery.</a:t>
            </a:r>
          </a:p>
          <a:p>
            <a:pPr lvl="2"/>
            <a:r>
              <a:rPr lang="en-US" dirty="0"/>
              <a:t>The AWS Toolkit for Visual Studio conveniently includes the AWS SDK for .NET.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0469" y="260784"/>
            <a:ext cx="5206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AWS Development tools for .NET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469" y="920234"/>
            <a:ext cx="8278641" cy="246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79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r>
              <a:rPr lang="en-US" dirty="0"/>
              <a:t>: Alexa Skill with AWS lambda and </a:t>
            </a:r>
            <a:r>
              <a:rPr lang="en-US" dirty="0" err="1"/>
              <a:t>DynamoDB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Developer Experience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55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87" y="365125"/>
            <a:ext cx="11472094" cy="1325563"/>
          </a:xfrm>
        </p:spPr>
        <p:txBody>
          <a:bodyPr/>
          <a:lstStyle/>
          <a:p>
            <a:r>
              <a:rPr lang="en-US" dirty="0"/>
              <a:t>Alexa Skill with </a:t>
            </a:r>
            <a:r>
              <a:rPr lang="en-US" dirty="0" smtClean="0"/>
              <a:t>Azure Functions and </a:t>
            </a:r>
            <a:r>
              <a:rPr lang="en-US" dirty="0" err="1" smtClean="0"/>
              <a:t>DocumentDB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197" y="2477567"/>
            <a:ext cx="1550908" cy="1621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563" y="2526477"/>
            <a:ext cx="1580968" cy="1467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9651509-CB28-4E71-8AA8-5BFB67DCB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87" y="2634702"/>
            <a:ext cx="1758402" cy="1451704"/>
          </a:xfrm>
          <a:prstGeom prst="rect">
            <a:avLst/>
          </a:prstGeom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xmlns="" id="{758E84F0-1A3B-41F5-BC72-51C1D4E7AC49}"/>
              </a:ext>
            </a:extLst>
          </p:cNvPr>
          <p:cNvSpPr/>
          <p:nvPr/>
        </p:nvSpPr>
        <p:spPr>
          <a:xfrm>
            <a:off x="2255588" y="3255139"/>
            <a:ext cx="795697" cy="2828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xmlns="" id="{E45399AE-26B4-403A-BBF0-DBFBAB00DD7B}"/>
              </a:ext>
            </a:extLst>
          </p:cNvPr>
          <p:cNvSpPr/>
          <p:nvPr/>
        </p:nvSpPr>
        <p:spPr>
          <a:xfrm>
            <a:off x="7810739" y="3255139"/>
            <a:ext cx="795697" cy="2828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635" y="2526477"/>
            <a:ext cx="1809750" cy="1457325"/>
          </a:xfrm>
          <a:prstGeom prst="rect">
            <a:avLst/>
          </a:prstGeom>
        </p:spPr>
      </p:pic>
      <p:sp>
        <p:nvSpPr>
          <p:cNvPr id="10" name="Arrow: Left-Right 4">
            <a:extLst>
              <a:ext uri="{FF2B5EF4-FFF2-40B4-BE49-F238E27FC236}">
                <a16:creationId xmlns:a16="http://schemas.microsoft.com/office/drawing/2014/main" xmlns="" id="{3A952CBF-F122-4384-A43A-C7315C6C71C7}"/>
              </a:ext>
            </a:extLst>
          </p:cNvPr>
          <p:cNvSpPr/>
          <p:nvPr/>
        </p:nvSpPr>
        <p:spPr>
          <a:xfrm>
            <a:off x="4958901" y="3288269"/>
            <a:ext cx="795697" cy="2828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96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9FFF48-ABB1-499C-9742-04562F8DD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803"/>
            <a:ext cx="10515600" cy="1325563"/>
          </a:xfrm>
        </p:spPr>
        <p:txBody>
          <a:bodyPr/>
          <a:lstStyle/>
          <a:p>
            <a:r>
              <a:rPr lang="en-US" dirty="0"/>
              <a:t>Getting started with Azure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767170-945C-4AF9-A3BF-33ECF36C2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 Azure Account</a:t>
            </a:r>
          </a:p>
          <a:p>
            <a:r>
              <a:rPr lang="en-US" dirty="0"/>
              <a:t>                                    Azure Functions Tools is included in the Azure development workload of </a:t>
            </a:r>
            <a:r>
              <a:rPr lang="en-US" dirty="0">
                <a:hlinkClick r:id="rId2"/>
              </a:rPr>
              <a:t>Visual Studio 2017 version 15.4</a:t>
            </a:r>
            <a:r>
              <a:rPr lang="en-US" dirty="0"/>
              <a:t>, or a later version.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https://www.visualstudio.com/vs/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16" y="2348140"/>
            <a:ext cx="29146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78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Alexa Skill with Azure Functions and </a:t>
            </a:r>
            <a:r>
              <a:rPr lang="en-US" dirty="0" err="1"/>
              <a:t>DocumentDB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1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BF658F-AB2E-4A1B-B732-1626B5A69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090" y="1355628"/>
            <a:ext cx="9144000" cy="819559"/>
          </a:xfrm>
        </p:spPr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1116FA-E07C-480D-B130-8661683F6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257" y="2294469"/>
            <a:ext cx="10893355" cy="389172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Serverless</a:t>
            </a:r>
            <a:r>
              <a:rPr lang="en-US" dirty="0"/>
              <a:t> Architecture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AWS and Azure Comparison: Functions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AWS and Azure Comparison: NoSQL databases.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Visual Studio Tooling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AWS: </a:t>
            </a:r>
            <a:r>
              <a:rPr lang="en-US" dirty="0" err="1"/>
              <a:t>Serverless</a:t>
            </a:r>
            <a:r>
              <a:rPr lang="en-US" dirty="0"/>
              <a:t> App Demo: Implementation of Lambda and DynamoDB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Azure </a:t>
            </a:r>
            <a:r>
              <a:rPr lang="en-US" dirty="0" err="1"/>
              <a:t>Serverless</a:t>
            </a:r>
            <a:r>
              <a:rPr lang="en-US" dirty="0"/>
              <a:t> App Demo: Implementation of Azure Functions and </a:t>
            </a:r>
            <a:r>
              <a:rPr lang="en-US" dirty="0" err="1"/>
              <a:t>CosmosDB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Conclusions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3256" y="436967"/>
            <a:ext cx="1076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Building Scalable </a:t>
            </a:r>
            <a:r>
              <a:rPr lang="en-US" sz="3200" b="1" dirty="0" err="1"/>
              <a:t>Serverless</a:t>
            </a:r>
            <a:r>
              <a:rPr lang="en-US" sz="3200" b="1" dirty="0"/>
              <a:t> Apps in the Cloud: AWS or Azure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02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33" y="365125"/>
            <a:ext cx="11682608" cy="5865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Continuous Integration/Continuous Deployment (CI/CD)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29" y="2610318"/>
            <a:ext cx="2817761" cy="25948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541" y="1099931"/>
            <a:ext cx="3543300" cy="4105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58" name="Picture 10" descr="Image result for aws code servi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25" y="2592099"/>
            <a:ext cx="4748352" cy="267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5856" y="2133601"/>
            <a:ext cx="292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Visual Studio Team Services</a:t>
            </a:r>
          </a:p>
        </p:txBody>
      </p:sp>
    </p:spTree>
    <p:extLst>
      <p:ext uri="{BB962C8B-B14F-4D97-AF65-F5344CB8AC3E}">
        <p14:creationId xmlns:p14="http://schemas.microsoft.com/office/powerpoint/2010/main" val="555884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onoliths to microservices to functions develo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6070"/>
            <a:ext cx="9265232" cy="318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7476" y="700216"/>
            <a:ext cx="800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Cost is reduced and Complexity is increased with </a:t>
            </a:r>
            <a:r>
              <a:rPr lang="en-US" sz="2400" dirty="0" err="1" smtClean="0"/>
              <a:t>Serverless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9888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163373"/>
              </p:ext>
            </p:extLst>
          </p:nvPr>
        </p:nvGraphicFramePr>
        <p:xfrm>
          <a:off x="1265882" y="1340591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Fits for </a:t>
                      </a:r>
                      <a:r>
                        <a:rPr lang="en-US" dirty="0" err="1"/>
                        <a:t>Serverless</a:t>
                      </a:r>
                      <a:r>
                        <a:rPr lang="en-US" dirty="0"/>
                        <a:t> Computing?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 Fit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 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Legacy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 on Scaling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value on scaling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Service oriented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Traditional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528432"/>
              </p:ext>
            </p:extLst>
          </p:nvPr>
        </p:nvGraphicFramePr>
        <p:xfrm>
          <a:off x="1265882" y="3400542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There are </a:t>
                      </a:r>
                      <a:r>
                        <a:rPr lang="en-US" dirty="0" smtClean="0"/>
                        <a:t>Limitations and 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Tradeoffs/Drawbacks of </a:t>
                      </a:r>
                      <a:r>
                        <a:rPr lang="en-US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Serverless</a:t>
                      </a:r>
                      <a:endParaRPr lang="en-US" sz="18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Married to the public cloud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portable to other platforms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Open standards</a:t>
                      </a:r>
                      <a:r>
                        <a:rPr lang="en-US" baseline="0" dirty="0"/>
                        <a:t> are needed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Security, governance, and other services are not portable either.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long it can functions run: 5 minutes limit.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Cold Starts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39330" y="494270"/>
            <a:ext cx="7232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Serverless Computing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77416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onoliths to microservices to fun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62" y="1328224"/>
            <a:ext cx="8603113" cy="483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361" y="700216"/>
            <a:ext cx="10709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Cost of operation, usage and scale is reduced and </a:t>
            </a:r>
            <a:r>
              <a:rPr lang="en-US" sz="2400" dirty="0"/>
              <a:t>Architectural</a:t>
            </a:r>
            <a:r>
              <a:rPr lang="en-US" sz="2400" b="1" dirty="0"/>
              <a:t> </a:t>
            </a:r>
            <a:r>
              <a:rPr lang="en-US" sz="2400" dirty="0" smtClean="0"/>
              <a:t>Complexity is Increased with </a:t>
            </a:r>
            <a:r>
              <a:rPr lang="en-US" sz="2400" dirty="0" err="1" smtClean="0"/>
              <a:t>Serverless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1901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</a:t>
            </a:r>
            <a:r>
              <a:rPr lang="en-US" dirty="0" err="1" smtClean="0"/>
              <a:t>Serverless</a:t>
            </a:r>
            <a:r>
              <a:rPr lang="en-US" dirty="0" smtClean="0"/>
              <a:t>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Simplifies deployment and packaging and eliminates the need for system administration.</a:t>
            </a:r>
          </a:p>
          <a:p>
            <a:pPr fontAlgn="base"/>
            <a:r>
              <a:rPr lang="en-US" dirty="0" smtClean="0"/>
              <a:t>Works </a:t>
            </a:r>
            <a:r>
              <a:rPr lang="en-US" dirty="0"/>
              <a:t>with </a:t>
            </a:r>
            <a:r>
              <a:rPr lang="en-US" dirty="0">
                <a:hlinkClick r:id="rId2"/>
              </a:rPr>
              <a:t>agile</a:t>
            </a:r>
            <a:r>
              <a:rPr lang="en-US" dirty="0"/>
              <a:t> development and enables the developers to concentrate on code and deliver quickly.</a:t>
            </a:r>
          </a:p>
          <a:p>
            <a:pPr fontAlgn="base"/>
            <a:r>
              <a:rPr lang="en-US" dirty="0"/>
              <a:t>Lesser cost to scale – the developers need not implement code to scale and the administrators need not upgrade the servers that are existing or add any additional servers.</a:t>
            </a:r>
          </a:p>
          <a:p>
            <a:pPr fontAlgn="base"/>
            <a:r>
              <a:rPr lang="en-US" dirty="0"/>
              <a:t>Smaller development and operational costs.</a:t>
            </a:r>
          </a:p>
          <a:p>
            <a:pPr fontAlgn="base"/>
            <a:r>
              <a:rPr lang="en-US" dirty="0"/>
              <a:t>Decreased time to market and faster software release.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27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Alexa Skill implementation Demo.</a:t>
            </a:r>
          </a:p>
          <a:p>
            <a:pPr marL="342900" indent="-342900"/>
            <a:r>
              <a:rPr lang="en-US" dirty="0"/>
              <a:t>AWS: </a:t>
            </a:r>
            <a:r>
              <a:rPr lang="en-US" dirty="0" err="1"/>
              <a:t>Serverless</a:t>
            </a:r>
            <a:r>
              <a:rPr lang="en-US" dirty="0"/>
              <a:t> App Demo: Implementation of Lambda and </a:t>
            </a:r>
            <a:r>
              <a:rPr lang="en-US" dirty="0" err="1"/>
              <a:t>DynamoDB</a:t>
            </a:r>
            <a:endParaRPr lang="en-US" dirty="0"/>
          </a:p>
          <a:p>
            <a:pPr marL="342900" indent="-342900"/>
            <a:r>
              <a:rPr lang="en-US" dirty="0"/>
              <a:t>Azure </a:t>
            </a:r>
            <a:r>
              <a:rPr lang="en-US" dirty="0" err="1"/>
              <a:t>Serverless</a:t>
            </a:r>
            <a:r>
              <a:rPr lang="en-US" dirty="0"/>
              <a:t> App Demo: Implementation of Azure Functions and </a:t>
            </a:r>
            <a:r>
              <a:rPr lang="en-US" dirty="0" err="1"/>
              <a:t>CosmosDB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1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173" y="365126"/>
            <a:ext cx="10515600" cy="705794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173" y="1070920"/>
            <a:ext cx="11244649" cy="5544064"/>
          </a:xfrm>
        </p:spPr>
        <p:txBody>
          <a:bodyPr>
            <a:normAutofit/>
          </a:bodyPr>
          <a:lstStyle/>
          <a:p>
            <a:r>
              <a:rPr lang="en-US" dirty="0"/>
              <a:t>AWS Lambda allows to deploy an Existing ASP.NET Core Web API to AWS Lambda, with </a:t>
            </a:r>
            <a:r>
              <a:rPr lang="en-US" dirty="0" err="1"/>
              <a:t>APIGatewayProxy</a:t>
            </a:r>
            <a:r>
              <a:rPr lang="en-US" dirty="0"/>
              <a:t> integration.</a:t>
            </a:r>
          </a:p>
          <a:p>
            <a:r>
              <a:rPr lang="en-US" dirty="0"/>
              <a:t>Local Debugging</a:t>
            </a:r>
          </a:p>
          <a:p>
            <a:pPr lvl="1"/>
            <a:r>
              <a:rPr lang="en-US" dirty="0"/>
              <a:t>AWS Lambda does not have any facilities to run and debug functions locally. </a:t>
            </a:r>
          </a:p>
          <a:p>
            <a:pPr lvl="2"/>
            <a:r>
              <a:rPr lang="en-US" b="1" dirty="0"/>
              <a:t>SAM Local is still in Beta. </a:t>
            </a:r>
            <a:r>
              <a:rPr lang="en-US" b="1" dirty="0">
                <a:hlinkClick r:id="rId2"/>
              </a:rPr>
              <a:t>https://github.com/awslabs/aws-sam-local</a:t>
            </a:r>
            <a:endParaRPr lang="en-US" b="1" dirty="0"/>
          </a:p>
          <a:p>
            <a:pPr lvl="1"/>
            <a:r>
              <a:rPr lang="en-US" dirty="0"/>
              <a:t>Azure Functions host has an on premise implementation and can provide a full local development environment. </a:t>
            </a:r>
          </a:p>
          <a:p>
            <a:pPr lvl="2"/>
            <a:r>
              <a:rPr lang="en-US" dirty="0"/>
              <a:t>Azure Cosmos DB Emulator</a:t>
            </a:r>
          </a:p>
          <a:p>
            <a:r>
              <a:rPr lang="en-US" dirty="0"/>
              <a:t>Remote Debugging</a:t>
            </a:r>
          </a:p>
          <a:p>
            <a:pPr lvl="1"/>
            <a:r>
              <a:rPr lang="en-US" dirty="0"/>
              <a:t>Azure Functions allow to Attach Debugger.</a:t>
            </a:r>
          </a:p>
          <a:p>
            <a:r>
              <a:rPr lang="en-US" dirty="0" smtClean="0"/>
              <a:t>Deployment Facilities in AWS</a:t>
            </a:r>
            <a:endParaRPr lang="en-US" dirty="0"/>
          </a:p>
          <a:p>
            <a:r>
              <a:rPr lang="en-US" dirty="0"/>
              <a:t>C# code can now be used to leverage a much wider range of platforms and ecosystems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16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665" y="259645"/>
            <a:ext cx="1066800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Resources:</a:t>
            </a:r>
          </a:p>
          <a:p>
            <a:r>
              <a:rPr lang="en-US" sz="1600" dirty="0"/>
              <a:t>AWS Toolkit for Visual Studio </a:t>
            </a:r>
            <a:r>
              <a:rPr lang="en-US" sz="1600" dirty="0" smtClean="0"/>
              <a:t>Documentation</a:t>
            </a:r>
            <a:endParaRPr lang="en-US" sz="1600" dirty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://aws.amazon.com/documentation/aws-toolkit-visual-studio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sz="1600" dirty="0"/>
              <a:t>Azure Functions Documentation</a:t>
            </a:r>
          </a:p>
          <a:p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://docs.microsoft.com/en-us/azure/azure-functions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/>
              <a:t>Azure Functions developers guide</a:t>
            </a:r>
          </a:p>
          <a:p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docs.microsoft.com/en-us/azure/azure-functions/functions-reference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699910" y="4430016"/>
            <a:ext cx="409786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Hector Villafuerte</a:t>
            </a:r>
          </a:p>
          <a:p>
            <a:r>
              <a:rPr lang="de-DE" dirty="0"/>
              <a:t>Blog: </a:t>
            </a:r>
            <a:r>
              <a:rPr lang="de-DE" dirty="0">
                <a:hlinkClick r:id="rId5"/>
              </a:rPr>
              <a:t>www.hectorv.com</a:t>
            </a:r>
            <a:endParaRPr lang="de-DE" dirty="0"/>
          </a:p>
          <a:p>
            <a:r>
              <a:rPr lang="de-DE" dirty="0"/>
              <a:t>E-mail: </a:t>
            </a:r>
            <a:r>
              <a:rPr lang="de-DE" dirty="0" smtClean="0">
                <a:hlinkClick r:id="rId6"/>
              </a:rPr>
              <a:t>optimumclick@gmail.com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39556" y="4842934"/>
            <a:ext cx="355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8891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6F4B74-E13D-4A69-9942-092340FA2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926" y="226817"/>
            <a:ext cx="8072486" cy="715864"/>
          </a:xfrm>
        </p:spPr>
        <p:txBody>
          <a:bodyPr>
            <a:normAutofit fontScale="90000"/>
          </a:bodyPr>
          <a:lstStyle/>
          <a:p>
            <a:r>
              <a:rPr lang="en-US" dirty="0"/>
              <a:t>IaaS – PaaS, </a:t>
            </a:r>
            <a:r>
              <a:rPr lang="en-US" dirty="0" err="1"/>
              <a:t>FaaS</a:t>
            </a:r>
            <a:r>
              <a:rPr lang="en-US" dirty="0"/>
              <a:t>, SaaS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51F99C-0C0C-49BE-8683-786537D0E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40" y="967316"/>
            <a:ext cx="11821212" cy="572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FFA871-1C58-48E3-9C08-2534CC7C0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</a:t>
            </a:r>
            <a:r>
              <a:rPr lang="en-US" dirty="0" err="1"/>
              <a:t>Serverless</a:t>
            </a:r>
            <a:r>
              <a:rPr lang="en-US" dirty="0"/>
              <a:t>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BBC003-1FB0-4698-941E-525E37E62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No Servers to Manage</a:t>
            </a:r>
          </a:p>
          <a:p>
            <a:r>
              <a:rPr lang="en-US" dirty="0"/>
              <a:t>Continuous Scaling</a:t>
            </a:r>
          </a:p>
          <a:p>
            <a:r>
              <a:rPr lang="en-US" dirty="0"/>
              <a:t>Dynamic allocation of resources</a:t>
            </a:r>
          </a:p>
          <a:p>
            <a:r>
              <a:rPr lang="en-US" dirty="0"/>
              <a:t>Avoid overallocation of resources</a:t>
            </a:r>
          </a:p>
          <a:p>
            <a:r>
              <a:rPr lang="en-US" dirty="0"/>
              <a:t>Never Pay for Idle: pay-per-usage</a:t>
            </a:r>
          </a:p>
          <a:p>
            <a:endParaRPr lang="en-US" dirty="0"/>
          </a:p>
        </p:txBody>
      </p:sp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xmlns="" id="{E5C7A5D7-962F-4018-BA5A-93A3F5BB6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050" y="292232"/>
            <a:ext cx="1732371" cy="18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C9F396-2E27-4945-85A6-37FFEAFF7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046" y="4157024"/>
            <a:ext cx="1857375" cy="1409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AF6E09-7186-4E57-B8C3-29D6B080C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6621" y="2519909"/>
            <a:ext cx="14192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4ED39B-6712-47C2-A70A-DCCADB45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3071"/>
            <a:ext cx="4425778" cy="877614"/>
          </a:xfrm>
        </p:spPr>
        <p:txBody>
          <a:bodyPr/>
          <a:lstStyle/>
          <a:p>
            <a:r>
              <a:rPr lang="en-US" sz="2800" b="1" dirty="0"/>
              <a:t>Microservices</a:t>
            </a:r>
            <a:r>
              <a:rPr lang="en-US" b="1" dirty="0"/>
              <a:t> </a:t>
            </a:r>
            <a:r>
              <a:rPr lang="en-US" sz="2800" b="1" dirty="0"/>
              <a:t>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7468C2-27E7-4477-9A78-4BD4383A1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37696"/>
            <a:ext cx="3667812" cy="1935670"/>
          </a:xfrm>
        </p:spPr>
        <p:txBody>
          <a:bodyPr>
            <a:normAutofit/>
          </a:bodyPr>
          <a:lstStyle/>
          <a:p>
            <a:r>
              <a:rPr lang="en-US" sz="2400" dirty="0"/>
              <a:t>Event handler</a:t>
            </a:r>
          </a:p>
          <a:p>
            <a:r>
              <a:rPr lang="en-US" sz="2400" dirty="0" err="1"/>
              <a:t>Serverless</a:t>
            </a:r>
            <a:r>
              <a:rPr lang="en-US" sz="2400" dirty="0"/>
              <a:t> back ends</a:t>
            </a:r>
          </a:p>
          <a:p>
            <a:r>
              <a:rPr lang="en-US" sz="2400" dirty="0"/>
              <a:t>Data processing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D1696EE-8ECC-4EF9-A056-6BDC033AF835}"/>
              </a:ext>
            </a:extLst>
          </p:cNvPr>
          <p:cNvSpPr txBox="1">
            <a:spLocks/>
          </p:cNvSpPr>
          <p:nvPr/>
        </p:nvSpPr>
        <p:spPr>
          <a:xfrm>
            <a:off x="7051589" y="4537696"/>
            <a:ext cx="3921995" cy="193567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“</a:t>
            </a:r>
            <a:r>
              <a:rPr lang="en-US" b="1" dirty="0" err="1" smtClean="0"/>
              <a:t>Serverless</a:t>
            </a:r>
            <a:r>
              <a:rPr lang="en-US" b="1" dirty="0" smtClean="0"/>
              <a:t> function” </a:t>
            </a:r>
            <a:r>
              <a:rPr lang="en-US" dirty="0"/>
              <a:t>or more accurately “Functions as a Service”</a:t>
            </a:r>
            <a:endParaRPr lang="en-US" b="1" dirty="0" smtClean="0"/>
          </a:p>
          <a:p>
            <a:r>
              <a:rPr lang="en-US" b="1" dirty="0"/>
              <a:t>Principles of </a:t>
            </a:r>
            <a:r>
              <a:rPr lang="en-US" b="1" dirty="0" err="1"/>
              <a:t>FaaS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Complete abstraction of servers away from the developer</a:t>
            </a:r>
          </a:p>
          <a:p>
            <a:r>
              <a:rPr lang="en-US" dirty="0"/>
              <a:t>Billing based on consumption and executions, not server instance sizes</a:t>
            </a:r>
          </a:p>
          <a:p>
            <a:r>
              <a:rPr lang="en-US" dirty="0"/>
              <a:t>Services that are event-driven and instantaneously scalable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E11E6D2B-6B41-475B-942A-101F118B7F26}"/>
              </a:ext>
            </a:extLst>
          </p:cNvPr>
          <p:cNvSpPr/>
          <p:nvPr/>
        </p:nvSpPr>
        <p:spPr>
          <a:xfrm>
            <a:off x="5033913" y="5098656"/>
            <a:ext cx="1743958" cy="650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9917BA1-B89C-442D-82DE-6F5128F4E728}"/>
              </a:ext>
            </a:extLst>
          </p:cNvPr>
          <p:cNvSpPr txBox="1">
            <a:spLocks/>
          </p:cNvSpPr>
          <p:nvPr/>
        </p:nvSpPr>
        <p:spPr>
          <a:xfrm>
            <a:off x="838200" y="995057"/>
            <a:ext cx="3465555" cy="450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/>
              <a:t>Microservices</a:t>
            </a:r>
            <a:endParaRPr lang="en-US" sz="28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D321691-D490-48CD-A1A5-092E7D029512}"/>
              </a:ext>
            </a:extLst>
          </p:cNvPr>
          <p:cNvSpPr txBox="1">
            <a:spLocks/>
          </p:cNvSpPr>
          <p:nvPr/>
        </p:nvSpPr>
        <p:spPr>
          <a:xfrm>
            <a:off x="838200" y="1457164"/>
            <a:ext cx="9352005" cy="1754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Smaller-grained services</a:t>
            </a:r>
          </a:p>
          <a:p>
            <a:r>
              <a:rPr lang="en-US" sz="2400" dirty="0" smtClean="0"/>
              <a:t>Specified Functions</a:t>
            </a:r>
          </a:p>
          <a:p>
            <a:r>
              <a:rPr lang="en-US" sz="2400" dirty="0" smtClean="0"/>
              <a:t>Defined Capabilities</a:t>
            </a:r>
            <a:endParaRPr lang="en-US" sz="2400" dirty="0"/>
          </a:p>
        </p:txBody>
      </p:sp>
      <p:pic>
        <p:nvPicPr>
          <p:cNvPr id="1026" name="Picture 2" descr="Image result for monoliths to microservices to fun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97" y="1128632"/>
            <a:ext cx="4734384" cy="340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17060" y="568742"/>
            <a:ext cx="600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We’ve gone from monoliths to microservices to functions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49361" y="84257"/>
            <a:ext cx="397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Serverless</a:t>
            </a:r>
            <a:r>
              <a:rPr lang="en-US" sz="2800" b="1" dirty="0"/>
              <a:t> </a:t>
            </a:r>
            <a:r>
              <a:rPr lang="en-US" sz="2800" b="1" dirty="0" smtClean="0"/>
              <a:t>Function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373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10" y="1659526"/>
            <a:ext cx="4100774" cy="28685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714" y="1697510"/>
            <a:ext cx="5153025" cy="2228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690" y="2718486"/>
            <a:ext cx="828049" cy="980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6898" y="469557"/>
            <a:ext cx="538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Comparable </a:t>
            </a:r>
            <a:r>
              <a:rPr lang="en-US" b="1" dirty="0" err="1"/>
              <a:t>Serverless</a:t>
            </a:r>
            <a:r>
              <a:rPr lang="en-US" b="1" dirty="0"/>
              <a:t> offerings: Azure vs 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184" y="5173362"/>
            <a:ext cx="303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..and many more.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258837" y="976880"/>
            <a:ext cx="7165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Roboto"/>
              </a:rPr>
              <a:t>Backend as a Service or "</a:t>
            </a:r>
            <a:r>
              <a:rPr lang="en-US" dirty="0" smtClean="0">
                <a:solidFill>
                  <a:srgbClr val="222222"/>
                </a:solidFill>
                <a:latin typeface="Roboto"/>
              </a:rPr>
              <a:t>BaaS“ and </a:t>
            </a:r>
            <a:r>
              <a:rPr lang="en-US" dirty="0"/>
              <a:t>Function as a Service or "</a:t>
            </a:r>
            <a:r>
              <a:rPr lang="en-US" dirty="0" err="1"/>
              <a:t>FaaS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4786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zure Functions event processing">
            <a:extLst>
              <a:ext uri="{FF2B5EF4-FFF2-40B4-BE49-F238E27FC236}">
                <a16:creationId xmlns:a16="http://schemas.microsoft.com/office/drawing/2014/main" xmlns="" id="{58837F43-8DF5-4E3E-9C56-9775536FD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4" y="1487757"/>
            <a:ext cx="5153025" cy="19335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92A828D-C137-4EB2-9280-D17B185C4A30}"/>
              </a:ext>
            </a:extLst>
          </p:cNvPr>
          <p:cNvSpPr/>
          <p:nvPr/>
        </p:nvSpPr>
        <p:spPr>
          <a:xfrm>
            <a:off x="555904" y="990878"/>
            <a:ext cx="3305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05050"/>
                </a:solidFill>
                <a:latin typeface="Segoe UI Condensed"/>
              </a:rPr>
              <a:t>Azure service event processing</a:t>
            </a:r>
            <a:endParaRPr lang="en-US" b="0" i="0" dirty="0">
              <a:solidFill>
                <a:srgbClr val="505050"/>
              </a:solidFill>
              <a:effectLst/>
              <a:latin typeface="Segoe UI Condensed"/>
            </a:endParaRPr>
          </a:p>
        </p:txBody>
      </p:sp>
      <p:pic>
        <p:nvPicPr>
          <p:cNvPr id="6" name="Picture 6" descr="SaaS event processing and serverless code functions">
            <a:extLst>
              <a:ext uri="{FF2B5EF4-FFF2-40B4-BE49-F238E27FC236}">
                <a16:creationId xmlns:a16="http://schemas.microsoft.com/office/drawing/2014/main" xmlns="" id="{515237F8-3DB4-45A7-B090-A3CF4892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4" y="4045758"/>
            <a:ext cx="5133975" cy="19335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672B3C5-EF76-43A7-BCAE-96C65CEA656F}"/>
              </a:ext>
            </a:extLst>
          </p:cNvPr>
          <p:cNvSpPr/>
          <p:nvPr/>
        </p:nvSpPr>
        <p:spPr>
          <a:xfrm>
            <a:off x="574954" y="3548879"/>
            <a:ext cx="2442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05050"/>
                </a:solidFill>
                <a:latin typeface="Segoe UI Condensed"/>
              </a:rPr>
              <a:t>SaaS event processing</a:t>
            </a:r>
            <a:endParaRPr lang="en-US" b="0" i="0" dirty="0">
              <a:solidFill>
                <a:srgbClr val="505050"/>
              </a:solidFill>
              <a:effectLst/>
              <a:latin typeface="Segoe UI Condensed"/>
            </a:endParaRPr>
          </a:p>
        </p:txBody>
      </p:sp>
      <p:pic>
        <p:nvPicPr>
          <p:cNvPr id="8" name="Picture 2" descr="Real time stream processing">
            <a:extLst>
              <a:ext uri="{FF2B5EF4-FFF2-40B4-BE49-F238E27FC236}">
                <a16:creationId xmlns:a16="http://schemas.microsoft.com/office/drawing/2014/main" xmlns="" id="{0C9C7E74-D7EE-44EC-96DD-7CA44AF2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25" y="1345798"/>
            <a:ext cx="5505450" cy="1400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9592838-C900-4A01-8FF4-2D8A5DF9610D}"/>
              </a:ext>
            </a:extLst>
          </p:cNvPr>
          <p:cNvSpPr/>
          <p:nvPr/>
        </p:nvSpPr>
        <p:spPr>
          <a:xfrm>
            <a:off x="6033624" y="877022"/>
            <a:ext cx="3064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05050"/>
                </a:solidFill>
                <a:latin typeface="Segoe UI Condensed"/>
              </a:rPr>
              <a:t>Real-time stream processing</a:t>
            </a:r>
            <a:endParaRPr lang="en-US" b="0" i="0" dirty="0">
              <a:solidFill>
                <a:srgbClr val="505050"/>
              </a:solidFill>
              <a:effectLst/>
              <a:latin typeface="Segoe UI Condensed"/>
            </a:endParaRPr>
          </a:p>
        </p:txBody>
      </p:sp>
      <p:pic>
        <p:nvPicPr>
          <p:cNvPr id="10" name="Picture 6" descr="Lambda_FileProcessing">
            <a:extLst>
              <a:ext uri="{FF2B5EF4-FFF2-40B4-BE49-F238E27FC236}">
                <a16:creationId xmlns:a16="http://schemas.microsoft.com/office/drawing/2014/main" xmlns="" id="{BFE4407B-0A82-40C9-9C3F-B46470688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24" y="2870718"/>
            <a:ext cx="5985381" cy="17956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Lambda_StreamProcessing">
            <a:extLst>
              <a:ext uri="{FF2B5EF4-FFF2-40B4-BE49-F238E27FC236}">
                <a16:creationId xmlns:a16="http://schemas.microsoft.com/office/drawing/2014/main" xmlns="" id="{CC0DEF46-B4F2-410B-B6AB-2ACDBD6D8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24" y="4795385"/>
            <a:ext cx="6065330" cy="18195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5439" y="237279"/>
            <a:ext cx="53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AWS and Azure Use Cases</a:t>
            </a:r>
          </a:p>
        </p:txBody>
      </p:sp>
    </p:spTree>
    <p:extLst>
      <p:ext uri="{BB962C8B-B14F-4D97-AF65-F5344CB8AC3E}">
        <p14:creationId xmlns:p14="http://schemas.microsoft.com/office/powerpoint/2010/main" val="4798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zure Functions timer based processing">
            <a:extLst>
              <a:ext uri="{FF2B5EF4-FFF2-40B4-BE49-F238E27FC236}">
                <a16:creationId xmlns:a16="http://schemas.microsoft.com/office/drawing/2014/main" xmlns="" id="{4E1920BE-7B40-46C3-B254-DEA4E60A6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68" y="1181197"/>
            <a:ext cx="4943475" cy="1257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D19ECF6-157A-4AE8-A4E2-EFCB03313D0A}"/>
              </a:ext>
            </a:extLst>
          </p:cNvPr>
          <p:cNvSpPr/>
          <p:nvPr/>
        </p:nvSpPr>
        <p:spPr>
          <a:xfrm>
            <a:off x="648679" y="761852"/>
            <a:ext cx="2613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05050"/>
                </a:solidFill>
                <a:latin typeface="Segoe UI Condensed"/>
              </a:rPr>
              <a:t>Timer-based processing</a:t>
            </a:r>
            <a:endParaRPr lang="en-US" b="0" i="0" dirty="0">
              <a:solidFill>
                <a:srgbClr val="505050"/>
              </a:solidFill>
              <a:effectLst/>
              <a:latin typeface="Segoe UI Condensed"/>
            </a:endParaRPr>
          </a:p>
        </p:txBody>
      </p:sp>
      <p:pic>
        <p:nvPicPr>
          <p:cNvPr id="3080" name="Picture 8" descr="Serverless architecture in Azure Functions">
            <a:extLst>
              <a:ext uri="{FF2B5EF4-FFF2-40B4-BE49-F238E27FC236}">
                <a16:creationId xmlns:a16="http://schemas.microsoft.com/office/drawing/2014/main" xmlns="" id="{5BE03322-628B-4B45-80C3-949806F1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0" y="2981455"/>
            <a:ext cx="5076825" cy="14573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CF44CA0-D390-4EC2-B773-03B969029BC6}"/>
              </a:ext>
            </a:extLst>
          </p:cNvPr>
          <p:cNvSpPr/>
          <p:nvPr/>
        </p:nvSpPr>
        <p:spPr>
          <a:xfrm>
            <a:off x="648679" y="2525310"/>
            <a:ext cx="4229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505050"/>
                </a:solidFill>
                <a:latin typeface="Segoe UI Condensed"/>
              </a:rPr>
              <a:t>Serverless</a:t>
            </a:r>
            <a:r>
              <a:rPr lang="en-US" dirty="0">
                <a:solidFill>
                  <a:srgbClr val="505050"/>
                </a:solidFill>
                <a:latin typeface="Segoe UI Condensed"/>
              </a:rPr>
              <a:t> web application architectures</a:t>
            </a:r>
            <a:endParaRPr lang="en-US" b="0" i="0" dirty="0">
              <a:solidFill>
                <a:srgbClr val="505050"/>
              </a:solidFill>
              <a:effectLst/>
              <a:latin typeface="Segoe UI Condensed"/>
            </a:endParaRPr>
          </a:p>
        </p:txBody>
      </p:sp>
      <p:pic>
        <p:nvPicPr>
          <p:cNvPr id="3082" name="Picture 10" descr="Serverless mobile back ends">
            <a:extLst>
              <a:ext uri="{FF2B5EF4-FFF2-40B4-BE49-F238E27FC236}">
                <a16:creationId xmlns:a16="http://schemas.microsoft.com/office/drawing/2014/main" xmlns="" id="{BA234B8E-A03A-499F-89F3-5DD9A3100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0" y="4913330"/>
            <a:ext cx="5248275" cy="160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DE4A37-5AB8-4AC3-8DFF-98D515254F82}"/>
              </a:ext>
            </a:extLst>
          </p:cNvPr>
          <p:cNvSpPr/>
          <p:nvPr/>
        </p:nvSpPr>
        <p:spPr>
          <a:xfrm>
            <a:off x="723868" y="4491389"/>
            <a:ext cx="3046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505050"/>
                </a:solidFill>
                <a:latin typeface="Segoe UI Condensed"/>
              </a:rPr>
              <a:t>Serverless</a:t>
            </a:r>
            <a:r>
              <a:rPr lang="en-US" dirty="0">
                <a:solidFill>
                  <a:srgbClr val="505050"/>
                </a:solidFill>
                <a:latin typeface="Segoe UI Condensed"/>
              </a:rPr>
              <a:t> mobile back ends</a:t>
            </a:r>
            <a:endParaRPr lang="en-US" b="0" i="0" dirty="0">
              <a:solidFill>
                <a:srgbClr val="505050"/>
              </a:solidFill>
              <a:effectLst/>
              <a:latin typeface="Segoe UI Condensed"/>
            </a:endParaRPr>
          </a:p>
        </p:txBody>
      </p:sp>
      <p:pic>
        <p:nvPicPr>
          <p:cNvPr id="3084" name="Picture 12" descr="Lambda_WebApplications">
            <a:extLst>
              <a:ext uri="{FF2B5EF4-FFF2-40B4-BE49-F238E27FC236}">
                <a16:creationId xmlns:a16="http://schemas.microsoft.com/office/drawing/2014/main" xmlns="" id="{F1BE0EE9-7D95-4C3D-8C26-1702D1761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286" y="2807471"/>
            <a:ext cx="5999064" cy="18057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Lambda_MobileBackends">
            <a:extLst>
              <a:ext uri="{FF2B5EF4-FFF2-40B4-BE49-F238E27FC236}">
                <a16:creationId xmlns:a16="http://schemas.microsoft.com/office/drawing/2014/main" xmlns="" id="{87B33834-2350-4AB6-8271-34E5C814B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286" y="4697128"/>
            <a:ext cx="6058027" cy="18234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al time bot messaging in Azure Functions">
            <a:extLst>
              <a:ext uri="{FF2B5EF4-FFF2-40B4-BE49-F238E27FC236}">
                <a16:creationId xmlns:a16="http://schemas.microsoft.com/office/drawing/2014/main" xmlns="" id="{CD33D6C6-ACA0-4840-A287-C9A5F9FD6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286" y="1044254"/>
            <a:ext cx="3030738" cy="15885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4CAC39-CB9F-41B2-893B-0A61EBFE98AD}"/>
              </a:ext>
            </a:extLst>
          </p:cNvPr>
          <p:cNvSpPr/>
          <p:nvPr/>
        </p:nvSpPr>
        <p:spPr>
          <a:xfrm>
            <a:off x="6071286" y="650457"/>
            <a:ext cx="3259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05050"/>
                </a:solidFill>
                <a:latin typeface="Segoe UI Condensed"/>
              </a:rPr>
              <a:t>Real-time bot messaging</a:t>
            </a:r>
            <a:endParaRPr lang="en-US" b="0" i="0" dirty="0">
              <a:solidFill>
                <a:srgbClr val="505050"/>
              </a:solidFill>
              <a:effectLst/>
              <a:latin typeface="Segoe UI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1341" y="197186"/>
            <a:ext cx="53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…more AWS </a:t>
            </a:r>
            <a:r>
              <a:rPr lang="en-US" dirty="0"/>
              <a:t>and Azure Use Cases</a:t>
            </a:r>
          </a:p>
        </p:txBody>
      </p:sp>
    </p:spTree>
    <p:extLst>
      <p:ext uri="{BB962C8B-B14F-4D97-AF65-F5344CB8AC3E}">
        <p14:creationId xmlns:p14="http://schemas.microsoft.com/office/powerpoint/2010/main" val="6300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16456</TotalTime>
  <Words>1075</Words>
  <Application>Microsoft Office PowerPoint</Application>
  <PresentationFormat>Widescreen</PresentationFormat>
  <Paragraphs>260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Roboto</vt:lpstr>
      <vt:lpstr>Segoe UI Condensed</vt:lpstr>
      <vt:lpstr>Wingdings</vt:lpstr>
      <vt:lpstr>Office Theme</vt:lpstr>
      <vt:lpstr>Building Scalable Serverless Apps in the Cloud: AWS or Azure ? </vt:lpstr>
      <vt:lpstr>PowerPoint Presentation</vt:lpstr>
      <vt:lpstr>Agenda</vt:lpstr>
      <vt:lpstr>IaaS – PaaS, FaaS, SaaS</vt:lpstr>
      <vt:lpstr>Benefits of Serverless Computing</vt:lpstr>
      <vt:lpstr>Microservices Architecture</vt:lpstr>
      <vt:lpstr>PowerPoint Presentation</vt:lpstr>
      <vt:lpstr>PowerPoint Presentation</vt:lpstr>
      <vt:lpstr>PowerPoint Presentation</vt:lpstr>
      <vt:lpstr>AWS vs Azure Function Price Comparison</vt:lpstr>
      <vt:lpstr>PowerPoint Presentation</vt:lpstr>
      <vt:lpstr>DynamoDB Tables</vt:lpstr>
      <vt:lpstr>Terminology and concepts</vt:lpstr>
      <vt:lpstr>AWS and Azure NoSQL database price Comparison</vt:lpstr>
      <vt:lpstr>Recap</vt:lpstr>
      <vt:lpstr>Alexa Skill with AWS and Azure</vt:lpstr>
      <vt:lpstr>Getting started with AWS</vt:lpstr>
      <vt:lpstr>Demo: Alexa Skill with AWS lambda</vt:lpstr>
      <vt:lpstr>Getting started with Alexa Service</vt:lpstr>
      <vt:lpstr>PowerPoint Presentation</vt:lpstr>
      <vt:lpstr>Demo: Alexa Skill with AWS lambda</vt:lpstr>
      <vt:lpstr>Alexa Skill with AWS lambda and DynamoDB</vt:lpstr>
      <vt:lpstr>PowerPoint Presentation</vt:lpstr>
      <vt:lpstr>PowerPoint Presentation</vt:lpstr>
      <vt:lpstr>PowerPoint Presentation</vt:lpstr>
      <vt:lpstr>Demo: Alexa Skill with AWS lambda and DynamoDB</vt:lpstr>
      <vt:lpstr>Alexa Skill with Azure Functions and DocumentDB</vt:lpstr>
      <vt:lpstr>Getting started with Azure</vt:lpstr>
      <vt:lpstr>Demo: Alexa Skill with Azure Functions and DocumentDB</vt:lpstr>
      <vt:lpstr>Continuous Integration/Continuous Deployment (CI/CD)</vt:lpstr>
      <vt:lpstr>PowerPoint Presentation</vt:lpstr>
      <vt:lpstr>PowerPoint Presentation</vt:lpstr>
      <vt:lpstr>PowerPoint Presentation</vt:lpstr>
      <vt:lpstr>Advantages of Serverless Computing</vt:lpstr>
      <vt:lpstr>Recap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Hector Villafuerte</dc:creator>
  <cp:lastModifiedBy>Hector Villafuerte</cp:lastModifiedBy>
  <cp:revision>117</cp:revision>
  <dcterms:created xsi:type="dcterms:W3CDTF">2017-12-31T18:00:50Z</dcterms:created>
  <dcterms:modified xsi:type="dcterms:W3CDTF">2018-02-09T16:00:31Z</dcterms:modified>
</cp:coreProperties>
</file>